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Chan Louis"/>
  <p:cmAuthor clrIdx="1" id="1" initials="" lastIdx="1" name="Azxc H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8397F98-F46C-44A3-B4F0-525239081D23}">
  <a:tblStyle styleId="{F8397F98-F46C-44A3-B4F0-525239081D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0-11T02:03:02.144">
    <p:pos x="6000" y="0"/>
    <p:text>Board size limit: 100mm*100mm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7-10-18T01:49:34.087">
    <p:pos x="560" y="771"/>
    <p:text>ADXL345
https://snag.gy/d9pY64.jpg
2.0V-3.6V
important p.15 I/O connection
https://snag.gy/1z6lNY.jpg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ebduino.io/tutorials/tutorial-23-adxl345.html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https://webduino.io/tutorials/tutorial-23-adxl345.html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http://lolikitty.pixnet.net/blog/post/165475299-arduino-%E5%85%A5%E9%96%80%E6%95%99%E5%AD%B8%EF%BC%9A%E8%AE%80%E5%8F%96-adxl345-%E4%B8%89%E8%BB%B8%E5%8A%A0%E9%80%9F%E5%BA%A6%E8%A8%88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2.xml"/><Relationship Id="rId4" Type="http://schemas.openxmlformats.org/officeDocument/2006/relationships/hyperlink" Target="http://www.electronicaestudio.com/docs/istd016A.pdf" TargetMode="External"/><Relationship Id="rId5" Type="http://schemas.openxmlformats.org/officeDocument/2006/relationships/hyperlink" Target="http://www.atmel.com/Images/Atmel-42735-8-bit-AVR-Microcontroller-ATmega328-328P_Datasheet.pdf" TargetMode="External"/><Relationship Id="rId6" Type="http://schemas.openxmlformats.org/officeDocument/2006/relationships/hyperlink" Target="https://www.parallax.com/sites/default/files/downloads/27800-2-Axis-Joystick-Documentation-v1.2.pdf" TargetMode="External"/><Relationship Id="rId7" Type="http://schemas.openxmlformats.org/officeDocument/2006/relationships/hyperlink" Target="http://www.analog.com/media/en/technical-documentation/data-sheets/ADXL345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adafruit.com/product/815" TargetMode="External"/><Relationship Id="rId4" Type="http://schemas.openxmlformats.org/officeDocument/2006/relationships/hyperlink" Target="https://www.adafruit.com/product/815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Relationship Id="rId4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tail.tmall.com/item.htm?id=17616429123&amp;rn=c65d7be36e0a21cb167dabdf51f98256&amp;abbucket=7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://www.ti.com/lit/ds/symlink/lm1117.pdf" TargetMode="External"/><Relationship Id="rId10" Type="http://schemas.openxmlformats.org/officeDocument/2006/relationships/hyperlink" Target="https://drive.google.com/drive/folders/0B0nuNsN2H1VLMlE4WmpmSWhfTUE" TargetMode="External"/><Relationship Id="rId13" Type="http://schemas.openxmlformats.org/officeDocument/2006/relationships/hyperlink" Target="http://www.advanced-monolithic.com/pdf/ds1117.pdf" TargetMode="External"/><Relationship Id="rId12" Type="http://schemas.openxmlformats.org/officeDocument/2006/relationships/hyperlink" Target="http://www.murata.com/en-us/api/pdfdownloadapi?cate=&amp;partno=SV01A103AEA01R0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hyperlink" Target="http://www.electronicaestudio.com/docs/istd016A.pdf" TargetMode="External"/><Relationship Id="rId9" Type="http://schemas.openxmlformats.org/officeDocument/2006/relationships/hyperlink" Target="https://store.invensense.com/datasheets/invensense/MPU-6050_DataSheet_V3%204.pdf" TargetMode="External"/><Relationship Id="rId14" Type="http://schemas.openxmlformats.org/officeDocument/2006/relationships/image" Target="../media/image2.png"/><Relationship Id="rId5" Type="http://schemas.openxmlformats.org/officeDocument/2006/relationships/hyperlink" Target="http://ww1.microchip.com/downloads/en/DeviceDoc/40001412G.pdf" TargetMode="External"/><Relationship Id="rId6" Type="http://schemas.openxmlformats.org/officeDocument/2006/relationships/hyperlink" Target="http://ww1.microchip.com/downloads/en/DeviceDoc/40001412G.pdf" TargetMode="External"/><Relationship Id="rId7" Type="http://schemas.openxmlformats.org/officeDocument/2006/relationships/hyperlink" Target="http://www.microchip.com/wwwproducts/en/PIC18F46K22" TargetMode="External"/><Relationship Id="rId8" Type="http://schemas.openxmlformats.org/officeDocument/2006/relationships/hyperlink" Target="http://www.funtainmotor.com/upload/201511/25GA370%20280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lectrosome.com/i2c-pic-microcontroller-mplab-xc8/" TargetMode="External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RJ11</a:t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650" y="131000"/>
            <a:ext cx="7091425" cy="34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1228725" y="3543300"/>
            <a:ext cx="237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Ref: http://microchipdeveloper.com/tls0201:debugger-connection-to-target</a:t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3892975" y="2479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 2: </a:t>
            </a:r>
            <a:r>
              <a:rPr lang="en"/>
              <a:t>http://www.embedinc.com/picprg/icsp.htm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PIC18F46K22</a:t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50" y="1536050"/>
            <a:ext cx="2978800" cy="34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602700" y="998250"/>
            <a:ext cx="2509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 circuit (4.3)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492" y="0"/>
            <a:ext cx="22789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4000" y="105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2.3V to 5.5V Operation – PIC18FXXK22 devices</a:t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783" y="2969750"/>
            <a:ext cx="2626788" cy="17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7622475" y="3296000"/>
            <a:ext cx="97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P.215</a:t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569125" y="2417475"/>
            <a:ext cx="235775" cy="227050"/>
          </a:xfrm>
          <a:custGeom>
            <a:pathLst>
              <a:path extrusionOk="0" h="9082" w="9431">
                <a:moveTo>
                  <a:pt x="0" y="0"/>
                </a:moveTo>
                <a:cubicBezTo>
                  <a:pt x="1274" y="1528"/>
                  <a:pt x="504" y="4395"/>
                  <a:pt x="2096" y="5589"/>
                </a:cubicBezTo>
                <a:cubicBezTo>
                  <a:pt x="4262" y="7214"/>
                  <a:pt x="6956" y="7982"/>
                  <a:pt x="9431" y="90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/>
          <p:nvPr/>
        </p:nvSpPr>
        <p:spPr>
          <a:xfrm>
            <a:off x="1621525" y="2714375"/>
            <a:ext cx="56100" cy="209600"/>
          </a:xfrm>
          <a:custGeom>
            <a:pathLst>
              <a:path extrusionOk="0" h="8384" w="2244">
                <a:moveTo>
                  <a:pt x="0" y="0"/>
                </a:moveTo>
                <a:cubicBezTo>
                  <a:pt x="809" y="2698"/>
                  <a:pt x="3780" y="7700"/>
                  <a:pt x="1048" y="838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/>
        </p:nvSpPr>
        <p:spPr>
          <a:xfrm>
            <a:off x="1625750" y="1846875"/>
            <a:ext cx="4392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RES0805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02258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058" y="152400"/>
            <a:ext cx="5284542" cy="243450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281900" y="2411500"/>
            <a:ext cx="3175200" cy="14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3837850" y="1165200"/>
            <a:ext cx="5010000" cy="66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3849700" y="1189925"/>
            <a:ext cx="4998300" cy="442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4364050" y="2708250"/>
            <a:ext cx="1092900" cy="3216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Reset Circuit</a:t>
            </a:r>
            <a:endParaRPr sz="1200"/>
          </a:p>
        </p:txBody>
      </p:sp>
      <p:sp>
        <p:nvSpPr>
          <p:cNvPr id="139" name="Shape 139"/>
          <p:cNvSpPr txBox="1"/>
          <p:nvPr/>
        </p:nvSpPr>
        <p:spPr>
          <a:xfrm>
            <a:off x="5724125" y="2713200"/>
            <a:ext cx="1246200" cy="32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ICD &amp; RJ11</a:t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267525" y="1515450"/>
            <a:ext cx="3190800" cy="3051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4364050" y="3245775"/>
            <a:ext cx="675900" cy="3051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</a:t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281900" y="3430000"/>
            <a:ext cx="3199500" cy="269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5650200" y="3285125"/>
            <a:ext cx="841800" cy="305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USART</a:t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269750" y="3069349"/>
            <a:ext cx="3199500" cy="305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421400" y="3699100"/>
            <a:ext cx="483900" cy="305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IIC</a:t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152400" y="3715900"/>
            <a:ext cx="3392700" cy="86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4210800" y="4152425"/>
            <a:ext cx="1092900" cy="57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</a:t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1386600" y="3633050"/>
            <a:ext cx="6759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L_STBY</a:t>
            </a:r>
            <a:endParaRPr sz="600"/>
          </a:p>
        </p:txBody>
      </p:sp>
      <p:sp>
        <p:nvSpPr>
          <p:cNvPr id="149" name="Shape 149"/>
          <p:cNvSpPr txBox="1"/>
          <p:nvPr/>
        </p:nvSpPr>
        <p:spPr>
          <a:xfrm>
            <a:off x="1354575" y="3754650"/>
            <a:ext cx="6759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L_IN2</a:t>
            </a:r>
            <a:endParaRPr sz="600"/>
          </a:p>
        </p:txBody>
      </p:sp>
      <p:sp>
        <p:nvSpPr>
          <p:cNvPr id="150" name="Shape 150"/>
          <p:cNvSpPr txBox="1"/>
          <p:nvPr/>
        </p:nvSpPr>
        <p:spPr>
          <a:xfrm>
            <a:off x="1386600" y="3850275"/>
            <a:ext cx="6759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L_IN1</a:t>
            </a:r>
            <a:endParaRPr sz="600"/>
          </a:p>
        </p:txBody>
      </p:sp>
      <p:sp>
        <p:nvSpPr>
          <p:cNvPr id="151" name="Shape 151"/>
          <p:cNvSpPr txBox="1"/>
          <p:nvPr/>
        </p:nvSpPr>
        <p:spPr>
          <a:xfrm>
            <a:off x="1386600" y="3941200"/>
            <a:ext cx="6759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L_PWM</a:t>
            </a:r>
            <a:endParaRPr sz="600"/>
          </a:p>
        </p:txBody>
      </p:sp>
      <p:sp>
        <p:nvSpPr>
          <p:cNvPr id="152" name="Shape 152"/>
          <p:cNvSpPr txBox="1"/>
          <p:nvPr/>
        </p:nvSpPr>
        <p:spPr>
          <a:xfrm>
            <a:off x="1386600" y="4023750"/>
            <a:ext cx="6759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</a:t>
            </a:r>
            <a:r>
              <a:rPr lang="en" sz="600"/>
              <a:t>_PWM</a:t>
            </a:r>
            <a:endParaRPr sz="600"/>
          </a:p>
        </p:txBody>
      </p:sp>
      <p:sp>
        <p:nvSpPr>
          <p:cNvPr id="153" name="Shape 153"/>
          <p:cNvSpPr txBox="1"/>
          <p:nvPr/>
        </p:nvSpPr>
        <p:spPr>
          <a:xfrm>
            <a:off x="1354575" y="4119375"/>
            <a:ext cx="6759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R_IN1</a:t>
            </a:r>
            <a:endParaRPr sz="600"/>
          </a:p>
        </p:txBody>
      </p:sp>
      <p:sp>
        <p:nvSpPr>
          <p:cNvPr id="154" name="Shape 154"/>
          <p:cNvSpPr txBox="1"/>
          <p:nvPr/>
        </p:nvSpPr>
        <p:spPr>
          <a:xfrm>
            <a:off x="1354575" y="4249350"/>
            <a:ext cx="6759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R_IN2</a:t>
            </a:r>
            <a:endParaRPr sz="600"/>
          </a:p>
        </p:txBody>
      </p:sp>
      <p:sp>
        <p:nvSpPr>
          <p:cNvPr id="155" name="Shape 155"/>
          <p:cNvSpPr txBox="1"/>
          <p:nvPr/>
        </p:nvSpPr>
        <p:spPr>
          <a:xfrm>
            <a:off x="1354575" y="4388475"/>
            <a:ext cx="6759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R_STBY</a:t>
            </a:r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Motor Driver TB6617FNG</a:t>
            </a:r>
            <a:endParaRPr sz="2200"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75" y="1149375"/>
            <a:ext cx="525219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525" y="397225"/>
            <a:ext cx="4094251" cy="29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TB6612FNG</a:t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700" y="0"/>
            <a:ext cx="42843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554900" cy="239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69" y="3641544"/>
            <a:ext cx="3458924" cy="25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9938" y="-2338900"/>
            <a:ext cx="425767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LM7805</a:t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0" y="4368900"/>
            <a:ext cx="31236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http://www.learnerswings.com/2014/07/adjustable-output-voltage-regulator.html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25" y="2488426"/>
            <a:ext cx="3035850" cy="16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175" y="1417626"/>
            <a:ext cx="5578024" cy="230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LM1117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925" y="597450"/>
            <a:ext cx="4424375" cy="19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875" y="1560963"/>
            <a:ext cx="30861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MPU6050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650" y="504363"/>
            <a:ext cx="3202673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5206852" cy="3111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3688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 NANO</a:t>
            </a:r>
            <a:endParaRPr/>
          </a:p>
        </p:txBody>
      </p:sp>
      <p:graphicFrame>
        <p:nvGraphicFramePr>
          <p:cNvPr id="205" name="Shape 205"/>
          <p:cNvGraphicFramePr/>
          <p:nvPr/>
        </p:nvGraphicFramePr>
        <p:xfrm>
          <a:off x="890100" y="122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{F8397F98-F46C-44A3-B4F0-525239081D23}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Part numv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Datasheet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HC05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Bluetooth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u="sng">
                          <a:solidFill>
                            <a:schemeClr val="accent5"/>
                          </a:solidFill>
                          <a:hlinkClick r:id="rId4"/>
                        </a:rPr>
                        <a:t>link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Arduino Pro Mini/Nano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MCU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link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2-axis joystick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Mushroom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6"/>
                        </a:rPr>
                        <a:t>link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ADXL345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Accelerometer (IIC)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7"/>
                        </a:rPr>
                        <a:t>link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Lithium Battery x2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Button(s)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Mini-360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Voltage regulator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300" y="-3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list</a:t>
            </a:r>
            <a:endParaRPr/>
          </a:p>
        </p:txBody>
      </p:sp>
      <p:graphicFrame>
        <p:nvGraphicFramePr>
          <p:cNvPr id="61" name="Shape 61"/>
          <p:cNvGraphicFramePr/>
          <p:nvPr/>
        </p:nvGraphicFramePr>
        <p:xfrm>
          <a:off x="1806350" y="6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{F8397F98-F46C-44A3-B4F0-525239081D23}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Part number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HC05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Bluetooth</a:t>
                      </a:r>
                      <a:r>
                        <a:rPr lang="en"/>
                        <a:t> module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LM7805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Power management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LM2596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Voltage step down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HC05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Bluetooth communication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PCA9685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Servo driver</a:t>
                      </a:r>
                      <a:endParaRPr sz="1000" u="sng">
                        <a:solidFill>
                          <a:schemeClr val="hlink"/>
                        </a:solidFill>
                        <a:hlinkClick r:id="rId4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MG995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Servo motor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MPU6050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Acc+Gyr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SL42STH40-1684A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Stepping motor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ULN2003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Stepping motor driver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18F46K22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Chips (proposed)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TB6617FNG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Motor Driver (proposed)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ADXL345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Digital Accelerometer (proposed?)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ADXL345</a:t>
            </a:r>
            <a:endParaRPr sz="2200"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797450"/>
            <a:ext cx="8520600" cy="3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I/O voltage 2.0V-3.6V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202" y="109225"/>
            <a:ext cx="45862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00" y="1188925"/>
            <a:ext cx="4057099" cy="367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775" y="171725"/>
            <a:ext cx="3262825" cy="22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25" y="171725"/>
            <a:ext cx="4212525" cy="23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Mini 360</a:t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50" y="1017725"/>
            <a:ext cx="2471126" cy="24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775" y="1687500"/>
            <a:ext cx="1970426" cy="25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pic18f46k22 </a:t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963" y="1864800"/>
            <a:ext cx="28479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225" y="1996313"/>
            <a:ext cx="2089499" cy="17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975" y="2074950"/>
            <a:ext cx="1770125" cy="17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it</a:t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650" y="855950"/>
            <a:ext cx="587578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</a:t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4" y="0"/>
            <a:ext cx="7242840" cy="49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275" y="1087776"/>
            <a:ext cx="5161725" cy="38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11775" y="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PIC</a:t>
            </a:r>
            <a:endParaRPr/>
          </a:p>
        </p:txBody>
      </p:sp>
      <p:graphicFrame>
        <p:nvGraphicFramePr>
          <p:cNvPr id="73" name="Shape 73"/>
          <p:cNvGraphicFramePr/>
          <p:nvPr/>
        </p:nvGraphicFramePr>
        <p:xfrm>
          <a:off x="1275278" y="649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{F8397F98-F46C-44A3-B4F0-525239081D23}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"/>
                        <a:t>Part num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"/>
                        <a:t>Name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"/>
                        <a:t>Datasheet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18775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HC05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Bluetooth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link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PIC18F46K22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MCU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L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6"/>
                        </a:rPr>
                        <a:t>ink</a:t>
                      </a:r>
                      <a:r>
                        <a:rPr lang="en"/>
                        <a:t>,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7"/>
                        </a:rPr>
                        <a:t>web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25GA370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Motor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8"/>
                        </a:rPr>
                        <a:t>link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MPU6050 (GY521)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Acc + gyro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9"/>
                        </a:rPr>
                        <a:t>link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TB6617FNG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Motor driver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u="sng">
                          <a:solidFill>
                            <a:srgbClr val="D9D9D9"/>
                          </a:solidFill>
                          <a:hlinkClick r:id="rId10"/>
                        </a:rPr>
                        <a:t>link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LM1117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Linear regulator(LowDrop)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u="sng">
                          <a:solidFill>
                            <a:srgbClr val="D9D9D9"/>
                          </a:solidFill>
                          <a:hlinkClick r:id="rId11"/>
                        </a:rPr>
                        <a:t>link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SV01A103AEA01R00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9D9D9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Rotary Position Sensor 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>
                          <a:solidFill>
                            <a:srgbClr val="D9D9D9"/>
                          </a:solidFill>
                          <a:uFill>
                            <a:noFill/>
                          </a:uFill>
                          <a:hlinkClick r:id="rId12"/>
                        </a:rPr>
                        <a:t>link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Buzzer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AMS1117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Linear regulator(LowDrop)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3"/>
                        </a:rPr>
                        <a:t>link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TB6612FNG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Motor driver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4" name="Shape 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27783" y="-5518542"/>
            <a:ext cx="7859101" cy="45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528" y="154363"/>
            <a:ext cx="7032823" cy="48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components</a:t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Crystal: 16MHz</a:t>
            </a:r>
            <a:endParaRPr sz="1500"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00" y="1442899"/>
            <a:ext cx="6284724" cy="353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5625"/>
            <a:ext cx="5405325" cy="2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750" y="3"/>
            <a:ext cx="5647249" cy="26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9923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IIC  (to sensor)</a:t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https://electrosome.com/i2c-pic-microcontroller-mplab-xc8/</a:t>
            </a:r>
            <a:r>
              <a:rPr lang="en"/>
              <a:t>     MPLAB?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163" y="1698688"/>
            <a:ext cx="36290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